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66" r:id="rId2"/>
    <p:sldId id="256" r:id="rId3"/>
    <p:sldId id="260" r:id="rId4"/>
    <p:sldId id="261" r:id="rId5"/>
    <p:sldId id="262" r:id="rId6"/>
    <p:sldId id="264" r:id="rId7"/>
    <p:sldId id="265" r:id="rId8"/>
  </p:sldIdLst>
  <p:sldSz cx="6858000" cy="9144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3234" y="-84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C84C7BA-E5E3-446E-A820-29395C36BAE4}" type="datetimeFigureOut">
              <a:rPr kumimoji="1" lang="ja-JP" altLang="en-US" smtClean="0"/>
              <a:t>2025/4/14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143125" y="685800"/>
            <a:ext cx="25717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8CE4252-768F-4F63-AC28-DD5DBBF6CE9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990454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07D4AB-37C6-462C-B9C1-A5923FFAA734}" type="datetime1">
              <a:rPr kumimoji="1" lang="ja-JP" altLang="en-US" smtClean="0"/>
              <a:t>2025/4/14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A6E46-57AC-40AC-9267-1B2C5E4FBF1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729293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FF6DFD-915D-46AF-BC12-8B656509240A}" type="datetime1">
              <a:rPr kumimoji="1" lang="ja-JP" altLang="en-US" smtClean="0"/>
              <a:t>2025/4/14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A6E46-57AC-40AC-9267-1B2C5E4FBF1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330959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257175" y="488951"/>
            <a:ext cx="3357563" cy="10401300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73ACE-EB3F-40C0-A838-6C8E9E7F9235}" type="datetime1">
              <a:rPr kumimoji="1" lang="ja-JP" altLang="en-US" smtClean="0"/>
              <a:t>2025/4/14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A6E46-57AC-40AC-9267-1B2C5E4FBF1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728242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096F66-C344-48DD-91BD-7C5BFC0A22C8}" type="datetime1">
              <a:rPr kumimoji="1" lang="ja-JP" altLang="en-US" smtClean="0"/>
              <a:t>2025/4/14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A6E46-57AC-40AC-9267-1B2C5E4FBF1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599053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8478BC-9249-4C21-B8F7-3A06E0C0468F}" type="datetime1">
              <a:rPr kumimoji="1" lang="ja-JP" altLang="en-US" smtClean="0"/>
              <a:t>2025/4/14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A6E46-57AC-40AC-9267-1B2C5E4FBF1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003054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257175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2628900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B19B7-35D2-4320-B4CB-645F2C1B232B}" type="datetime1">
              <a:rPr kumimoji="1" lang="ja-JP" altLang="en-US" smtClean="0"/>
              <a:t>2025/4/14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A6E46-57AC-40AC-9267-1B2C5E4FBF1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127023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30D50-97D3-4321-8C19-BC635252F7B7}" type="datetime1">
              <a:rPr kumimoji="1" lang="ja-JP" altLang="en-US" smtClean="0"/>
              <a:t>2025/4/14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A6E46-57AC-40AC-9267-1B2C5E4FBF1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340762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EE765A-92EC-4FC5-B52C-92AB2AB3A1CC}" type="datetime1">
              <a:rPr kumimoji="1" lang="ja-JP" altLang="en-US" smtClean="0"/>
              <a:t>2025/4/14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A6E46-57AC-40AC-9267-1B2C5E4FBF1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536999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EC7022-EF02-427E-ABBA-BB4FE70E5D54}" type="datetime1">
              <a:rPr kumimoji="1" lang="ja-JP" altLang="en-US" smtClean="0"/>
              <a:t>2025/4/14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A6E46-57AC-40AC-9267-1B2C5E4FBF1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577662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6EE2AC-D5B7-4A37-B31E-4670763B1B95}" type="datetime1">
              <a:rPr kumimoji="1" lang="ja-JP" altLang="en-US" smtClean="0"/>
              <a:t>2025/4/14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A6E46-57AC-40AC-9267-1B2C5E4FBF1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245638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E67AF1-397F-4942-908B-577C55C6DBBA}" type="datetime1">
              <a:rPr kumimoji="1" lang="ja-JP" altLang="en-US" smtClean="0"/>
              <a:t>2025/4/14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A6E46-57AC-40AC-9267-1B2C5E4FBF1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053852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B1708E-F601-4306-A458-8691B842E7DA}" type="datetime1">
              <a:rPr kumimoji="1" lang="ja-JP" altLang="en-US" smtClean="0"/>
              <a:t>2025/4/14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2A6E46-57AC-40AC-9267-1B2C5E4FBF1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767480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14350" y="2267744"/>
            <a:ext cx="5829300" cy="1960033"/>
          </a:xfrm>
        </p:spPr>
        <p:txBody>
          <a:bodyPr/>
          <a:lstStyle/>
          <a:p>
            <a:r>
              <a:rPr kumimoji="1" lang="ja-JP" altLang="en-US" dirty="0" smtClean="0"/>
              <a:t>本体代金の</a:t>
            </a:r>
            <a:r>
              <a:rPr kumimoji="1" lang="en-US" altLang="ja-JP" dirty="0" smtClean="0"/>
              <a:t/>
            </a:r>
            <a:br>
              <a:rPr kumimoji="1" lang="en-US" altLang="ja-JP" dirty="0" smtClean="0"/>
            </a:br>
            <a:r>
              <a:rPr kumimoji="1" lang="ja-JP" altLang="en-US" dirty="0" smtClean="0"/>
              <a:t>メールリンク送信</a:t>
            </a:r>
            <a:r>
              <a:rPr lang="ja-JP" altLang="en-US" dirty="0" smtClean="0"/>
              <a:t>の手順</a:t>
            </a:r>
            <a:endParaRPr kumimoji="1" lang="ja-JP" altLang="en-US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ja-JP" altLang="en-US" sz="2000" dirty="0" smtClean="0">
                <a:solidFill>
                  <a:schemeClr val="tx1"/>
                </a:solidFill>
              </a:rPr>
              <a:t>マニュアルを参照しリンクタイプ</a:t>
            </a:r>
            <a:r>
              <a:rPr lang="en-US" altLang="ja-JP" sz="2000" dirty="0" smtClean="0">
                <a:solidFill>
                  <a:schemeClr val="tx1"/>
                </a:solidFill>
              </a:rPr>
              <a:t>Plus</a:t>
            </a:r>
            <a:r>
              <a:rPr lang="ja-JP" altLang="en-US" sz="2000" dirty="0" smtClean="0">
                <a:solidFill>
                  <a:schemeClr val="tx1"/>
                </a:solidFill>
              </a:rPr>
              <a:t>からメールリンク送信お願いします</a:t>
            </a:r>
            <a:r>
              <a:rPr lang="ja-JP" altLang="en-US" sz="2000" dirty="0" smtClean="0">
                <a:solidFill>
                  <a:schemeClr val="tx1"/>
                </a:solidFill>
              </a:rPr>
              <a:t>。</a:t>
            </a:r>
            <a:endParaRPr lang="en-US" altLang="ja-JP" sz="2000" dirty="0" smtClean="0">
              <a:solidFill>
                <a:schemeClr val="tx1"/>
              </a:solidFill>
            </a:endParaRPr>
          </a:p>
          <a:p>
            <a:endParaRPr kumimoji="1" lang="en-US" altLang="ja-JP" sz="2000" dirty="0">
              <a:solidFill>
                <a:schemeClr val="tx1"/>
              </a:solidFill>
            </a:endParaRPr>
          </a:p>
          <a:p>
            <a:r>
              <a:rPr kumimoji="1" lang="ja-JP" altLang="en-US" sz="1200" dirty="0" smtClean="0">
                <a:solidFill>
                  <a:schemeClr val="tx1"/>
                </a:solidFill>
              </a:rPr>
              <a:t>改定</a:t>
            </a:r>
            <a:endParaRPr kumimoji="1" lang="en-US" altLang="ja-JP" sz="1200" dirty="0" smtClean="0">
              <a:solidFill>
                <a:schemeClr val="tx1"/>
              </a:solidFill>
            </a:endParaRPr>
          </a:p>
          <a:p>
            <a:r>
              <a:rPr kumimoji="1" lang="en-US" altLang="ja-JP" sz="1200" dirty="0" smtClean="0">
                <a:solidFill>
                  <a:schemeClr val="tx1"/>
                </a:solidFill>
              </a:rPr>
              <a:t>2025</a:t>
            </a:r>
            <a:r>
              <a:rPr kumimoji="1" lang="ja-JP" altLang="en-US" sz="1200" dirty="0" smtClean="0">
                <a:solidFill>
                  <a:schemeClr val="tx1"/>
                </a:solidFill>
              </a:rPr>
              <a:t>年</a:t>
            </a:r>
            <a:r>
              <a:rPr kumimoji="1" lang="en-US" altLang="ja-JP" sz="1200" dirty="0" smtClean="0">
                <a:solidFill>
                  <a:schemeClr val="tx1"/>
                </a:solidFill>
              </a:rPr>
              <a:t>4</a:t>
            </a:r>
            <a:r>
              <a:rPr kumimoji="1" lang="ja-JP" altLang="en-US" sz="1200" dirty="0" smtClean="0">
                <a:solidFill>
                  <a:schemeClr val="tx1"/>
                </a:solidFill>
              </a:rPr>
              <a:t>月</a:t>
            </a:r>
            <a:r>
              <a:rPr kumimoji="1" lang="en-US" altLang="ja-JP" sz="1200" dirty="0" smtClean="0">
                <a:solidFill>
                  <a:schemeClr val="tx1"/>
                </a:solidFill>
              </a:rPr>
              <a:t>14</a:t>
            </a:r>
            <a:r>
              <a:rPr kumimoji="1" lang="ja-JP" altLang="en-US" sz="1200" dirty="0" smtClean="0">
                <a:solidFill>
                  <a:schemeClr val="tx1"/>
                </a:solidFill>
              </a:rPr>
              <a:t>日（橋本） </a:t>
            </a:r>
            <a:r>
              <a:rPr kumimoji="1" lang="en-US" altLang="ja-JP" sz="1200" dirty="0" smtClean="0">
                <a:solidFill>
                  <a:schemeClr val="tx1"/>
                </a:solidFill>
              </a:rPr>
              <a:t>P5_</a:t>
            </a:r>
            <a:r>
              <a:rPr kumimoji="1" lang="ja-JP" altLang="en-US" sz="1200" dirty="0" smtClean="0">
                <a:solidFill>
                  <a:schemeClr val="tx1"/>
                </a:solidFill>
              </a:rPr>
              <a:t>アドレス変更</a:t>
            </a:r>
            <a:endParaRPr kumimoji="1" lang="ja-JP" altLang="en-US" sz="1200" dirty="0">
              <a:solidFill>
                <a:schemeClr val="tx1"/>
              </a:solidFill>
            </a:endParaRPr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4355976"/>
            <a:ext cx="68580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サブタイトル 2"/>
          <p:cNvSpPr txBox="1">
            <a:spLocks/>
          </p:cNvSpPr>
          <p:nvPr/>
        </p:nvSpPr>
        <p:spPr>
          <a:xfrm>
            <a:off x="1028701" y="107504"/>
            <a:ext cx="4800600" cy="233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ja-JP" sz="2000" b="1" dirty="0" smtClean="0">
                <a:solidFill>
                  <a:schemeClr val="tx1"/>
                </a:solidFill>
              </a:rPr>
              <a:t>2025</a:t>
            </a:r>
            <a:r>
              <a:rPr lang="ja-JP" altLang="en-US" sz="2000" b="1" dirty="0" smtClean="0">
                <a:solidFill>
                  <a:schemeClr val="tx1"/>
                </a:solidFill>
              </a:rPr>
              <a:t>年</a:t>
            </a:r>
            <a:r>
              <a:rPr lang="en-US" altLang="ja-JP" sz="2000" b="1" dirty="0" smtClean="0">
                <a:solidFill>
                  <a:schemeClr val="tx1"/>
                </a:solidFill>
              </a:rPr>
              <a:t>4</a:t>
            </a:r>
            <a:r>
              <a:rPr lang="ja-JP" altLang="en-US" sz="2000" b="1" dirty="0" smtClean="0">
                <a:solidFill>
                  <a:schemeClr val="tx1"/>
                </a:solidFill>
              </a:rPr>
              <a:t>月</a:t>
            </a:r>
            <a:endParaRPr lang="ja-JP" altLang="en-US" sz="2000" b="1" dirty="0">
              <a:solidFill>
                <a:schemeClr val="tx1"/>
              </a:solidFill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A6E46-57AC-40AC-9267-1B2C5E4FBF17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483603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9" name="Picture 5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095" r="8474" b="31819"/>
          <a:stretch/>
        </p:blipFill>
        <p:spPr bwMode="auto">
          <a:xfrm>
            <a:off x="216024" y="7352920"/>
            <a:ext cx="6529672" cy="17555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050" r="32075"/>
          <a:stretch/>
        </p:blipFill>
        <p:spPr bwMode="auto">
          <a:xfrm>
            <a:off x="216024" y="3189157"/>
            <a:ext cx="6381328" cy="33181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2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051" b="24592"/>
          <a:stretch/>
        </p:blipFill>
        <p:spPr bwMode="auto">
          <a:xfrm>
            <a:off x="107507" y="395536"/>
            <a:ext cx="6633862" cy="21332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角丸四角形 5"/>
          <p:cNvSpPr/>
          <p:nvPr/>
        </p:nvSpPr>
        <p:spPr>
          <a:xfrm>
            <a:off x="1047196" y="1745008"/>
            <a:ext cx="3661964" cy="315124"/>
          </a:xfrm>
          <a:prstGeom prst="roundRect">
            <a:avLst/>
          </a:prstGeom>
          <a:noFill/>
          <a:ln>
            <a:solidFill>
              <a:srgbClr val="FF0000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角丸四角形 6"/>
          <p:cNvSpPr/>
          <p:nvPr/>
        </p:nvSpPr>
        <p:spPr>
          <a:xfrm>
            <a:off x="1101985" y="972027"/>
            <a:ext cx="310791" cy="297180"/>
          </a:xfrm>
          <a:prstGeom prst="roundRect">
            <a:avLst>
              <a:gd name="adj" fmla="val 0"/>
            </a:avLst>
          </a:prstGeom>
          <a:noFill/>
          <a:ln>
            <a:solidFill>
              <a:srgbClr val="FF0000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1310010" y="764874"/>
            <a:ext cx="360048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b="1" dirty="0" smtClean="0">
                <a:solidFill>
                  <a:srgbClr val="FF0000"/>
                </a:solidFill>
              </a:rPr>
              <a:t>①</a:t>
            </a:r>
            <a:endParaRPr kumimoji="1" lang="ja-JP" altLang="en-US" b="1" dirty="0">
              <a:solidFill>
                <a:srgbClr val="FF0000"/>
              </a:solidFill>
            </a:endParaRPr>
          </a:p>
        </p:txBody>
      </p:sp>
      <p:sp>
        <p:nvSpPr>
          <p:cNvPr id="9" name="テキスト ボックス 8"/>
          <p:cNvSpPr txBox="1"/>
          <p:nvPr/>
        </p:nvSpPr>
        <p:spPr>
          <a:xfrm>
            <a:off x="4388245" y="1411056"/>
            <a:ext cx="360048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b="1" dirty="0" smtClean="0">
                <a:solidFill>
                  <a:srgbClr val="FF0000"/>
                </a:solidFill>
              </a:rPr>
              <a:t>②</a:t>
            </a:r>
            <a:endParaRPr kumimoji="1" lang="ja-JP" altLang="en-US" b="1" dirty="0">
              <a:solidFill>
                <a:srgbClr val="FF0000"/>
              </a:solidFill>
            </a:endParaRPr>
          </a:p>
        </p:txBody>
      </p:sp>
      <p:sp>
        <p:nvSpPr>
          <p:cNvPr id="10" name="下矢印 9"/>
          <p:cNvSpPr/>
          <p:nvPr/>
        </p:nvSpPr>
        <p:spPr>
          <a:xfrm>
            <a:off x="2958317" y="2487314"/>
            <a:ext cx="932373" cy="228553"/>
          </a:xfrm>
          <a:prstGeom prst="downArrow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2183588" y="5767517"/>
            <a:ext cx="360048" cy="3693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b="1" dirty="0" smtClean="0">
                <a:solidFill>
                  <a:srgbClr val="FF0000"/>
                </a:solidFill>
              </a:rPr>
              <a:t>③</a:t>
            </a:r>
            <a:endParaRPr kumimoji="1" lang="ja-JP" altLang="en-US" b="1" dirty="0">
              <a:solidFill>
                <a:srgbClr val="FF0000"/>
              </a:solidFill>
            </a:endParaRPr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96167" y="35496"/>
            <a:ext cx="663400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600" b="1" dirty="0" smtClean="0"/>
              <a:t>手順：　</a:t>
            </a:r>
            <a:r>
              <a:rPr lang="ja-JP" altLang="en-US" sz="1600" dirty="0" smtClean="0"/>
              <a:t> </a:t>
            </a:r>
            <a:r>
              <a:rPr kumimoji="1" lang="ja-JP" altLang="en-US" sz="1600" dirty="0" smtClean="0"/>
              <a:t>ショップ</a:t>
            </a:r>
            <a:r>
              <a:rPr kumimoji="1" lang="en-US" altLang="ja-JP" sz="1600" dirty="0" smtClean="0"/>
              <a:t>ID</a:t>
            </a:r>
            <a:r>
              <a:rPr kumimoji="1" lang="ja-JP" altLang="en-US" sz="1600" dirty="0" smtClean="0"/>
              <a:t>が「</a:t>
            </a:r>
            <a:r>
              <a:rPr lang="en-US" altLang="ja-JP" sz="1600" dirty="0"/>
              <a:t> </a:t>
            </a:r>
            <a:r>
              <a:rPr lang="en-US" altLang="ja-JP" sz="1600" b="1" dirty="0">
                <a:solidFill>
                  <a:srgbClr val="FF3399"/>
                </a:solidFill>
              </a:rPr>
              <a:t>9200005768344</a:t>
            </a:r>
            <a:r>
              <a:rPr lang="en-US" altLang="ja-JP" sz="1600" dirty="0"/>
              <a:t> </a:t>
            </a:r>
            <a:r>
              <a:rPr lang="ja-JP" altLang="en-US" sz="1600" dirty="0" smtClean="0"/>
              <a:t>」であることを確認する</a:t>
            </a:r>
            <a:endParaRPr kumimoji="1" lang="ja-JP" altLang="en-US" sz="1600" dirty="0"/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-25532" y="2793286"/>
            <a:ext cx="688353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600" b="1" dirty="0" smtClean="0"/>
              <a:t>手順：　</a:t>
            </a:r>
            <a:r>
              <a:rPr lang="ja-JP" altLang="en-US" sz="1600" dirty="0" smtClean="0"/>
              <a:t> その他から</a:t>
            </a:r>
            <a:r>
              <a:rPr lang="ja-JP" altLang="en-US" sz="1600" b="1" dirty="0" smtClean="0">
                <a:solidFill>
                  <a:srgbClr val="FF3399"/>
                </a:solidFill>
              </a:rPr>
              <a:t>「 リンクタイプ</a:t>
            </a:r>
            <a:r>
              <a:rPr lang="en-US" altLang="ja-JP" sz="1600" b="1" dirty="0" smtClean="0">
                <a:solidFill>
                  <a:srgbClr val="FF3399"/>
                </a:solidFill>
              </a:rPr>
              <a:t>Plus</a:t>
            </a:r>
            <a:r>
              <a:rPr lang="en-US" altLang="ja-JP" sz="1600" dirty="0" smtClean="0"/>
              <a:t> </a:t>
            </a:r>
            <a:r>
              <a:rPr lang="ja-JP" altLang="en-US" sz="1600" dirty="0" smtClean="0"/>
              <a:t>」を選択</a:t>
            </a:r>
            <a:endParaRPr lang="ja-JP" altLang="en-US" sz="1600" dirty="0"/>
          </a:p>
        </p:txBody>
      </p:sp>
      <p:sp>
        <p:nvSpPr>
          <p:cNvPr id="17" name="角丸四角形 16"/>
          <p:cNvSpPr/>
          <p:nvPr/>
        </p:nvSpPr>
        <p:spPr>
          <a:xfrm>
            <a:off x="261223" y="6193663"/>
            <a:ext cx="2282413" cy="313687"/>
          </a:xfrm>
          <a:prstGeom prst="roundRect">
            <a:avLst/>
          </a:prstGeom>
          <a:noFill/>
          <a:ln>
            <a:solidFill>
              <a:srgbClr val="FF0000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en-US" altLang="ja-JP" dirty="0" smtClean="0"/>
          </a:p>
          <a:p>
            <a:pPr algn="ctr"/>
            <a:endParaRPr lang="en-US" altLang="ja-JP" dirty="0" smtClean="0"/>
          </a:p>
          <a:p>
            <a:pPr algn="ctr"/>
            <a:r>
              <a:rPr kumimoji="1" lang="ja-JP" altLang="en-US" sz="1200" dirty="0" smtClean="0">
                <a:solidFill>
                  <a:srgbClr val="FF0000"/>
                </a:solidFill>
              </a:rPr>
              <a:t>リンクタイプ</a:t>
            </a:r>
            <a:r>
              <a:rPr kumimoji="1" lang="en-US" altLang="ja-JP" sz="1200" dirty="0" smtClean="0">
                <a:solidFill>
                  <a:srgbClr val="FF0000"/>
                </a:solidFill>
              </a:rPr>
              <a:t>Plus</a:t>
            </a:r>
            <a:endParaRPr kumimoji="1" lang="ja-JP" altLang="en-US" sz="1200" dirty="0">
              <a:solidFill>
                <a:srgbClr val="FF0000"/>
              </a:solidFill>
            </a:endParaRPr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4812098" y="7573234"/>
            <a:ext cx="417102" cy="369332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ja-JP" altLang="en-US" b="1" dirty="0" smtClean="0">
                <a:solidFill>
                  <a:srgbClr val="FF0000"/>
                </a:solidFill>
              </a:rPr>
              <a:t>④</a:t>
            </a:r>
            <a:endParaRPr kumimoji="1" lang="ja-JP" altLang="en-US" b="1" dirty="0">
              <a:solidFill>
                <a:srgbClr val="FF0000"/>
              </a:solidFill>
            </a:endParaRPr>
          </a:p>
        </p:txBody>
      </p:sp>
      <p:sp>
        <p:nvSpPr>
          <p:cNvPr id="20" name="角丸四角形 19"/>
          <p:cNvSpPr/>
          <p:nvPr/>
        </p:nvSpPr>
        <p:spPr>
          <a:xfrm>
            <a:off x="3961648" y="7942566"/>
            <a:ext cx="1195543" cy="576292"/>
          </a:xfrm>
          <a:prstGeom prst="roundRect">
            <a:avLst/>
          </a:prstGeom>
          <a:noFill/>
          <a:ln>
            <a:solidFill>
              <a:srgbClr val="FF0000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9" name="下矢印 28"/>
          <p:cNvSpPr/>
          <p:nvPr/>
        </p:nvSpPr>
        <p:spPr>
          <a:xfrm>
            <a:off x="2958317" y="6647703"/>
            <a:ext cx="932373" cy="228553"/>
          </a:xfrm>
          <a:prstGeom prst="downArrow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0" name="テキスト ボックス 29"/>
          <p:cNvSpPr txBox="1"/>
          <p:nvPr/>
        </p:nvSpPr>
        <p:spPr>
          <a:xfrm>
            <a:off x="-27384" y="6897742"/>
            <a:ext cx="688353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600" b="1" dirty="0" smtClean="0"/>
              <a:t>手順：　</a:t>
            </a:r>
            <a:r>
              <a:rPr lang="ja-JP" altLang="en-US" sz="1600" dirty="0" smtClean="0"/>
              <a:t> リンクタイプ</a:t>
            </a:r>
            <a:r>
              <a:rPr lang="en-US" altLang="ja-JP" sz="1600" dirty="0" smtClean="0"/>
              <a:t>Plus</a:t>
            </a:r>
            <a:r>
              <a:rPr lang="ja-JP" altLang="en-US" sz="1600" dirty="0" smtClean="0"/>
              <a:t>から「 </a:t>
            </a:r>
            <a:r>
              <a:rPr lang="ja-JP" altLang="en-US" sz="1600" b="1" dirty="0" smtClean="0">
                <a:solidFill>
                  <a:srgbClr val="FF3399"/>
                </a:solidFill>
              </a:rPr>
              <a:t>決済新規取引</a:t>
            </a:r>
            <a:r>
              <a:rPr lang="ja-JP" altLang="en-US" sz="1600" dirty="0" smtClean="0"/>
              <a:t> 」を選択</a:t>
            </a:r>
            <a:endParaRPr lang="ja-JP" altLang="en-US" sz="1600" dirty="0"/>
          </a:p>
        </p:txBody>
      </p:sp>
      <p:cxnSp>
        <p:nvCxnSpPr>
          <p:cNvPr id="3" name="直線コネクタ 2"/>
          <p:cNvCxnSpPr/>
          <p:nvPr/>
        </p:nvCxnSpPr>
        <p:spPr>
          <a:xfrm>
            <a:off x="476672" y="5436096"/>
            <a:ext cx="1706916" cy="0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2" name="スライド番号プレースホルダー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A6E46-57AC-40AC-9267-1B2C5E4FBF17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148531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9875" y="7690716"/>
            <a:ext cx="5857875" cy="8864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" name="Picture 6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" t="35550" r="4373"/>
          <a:stretch/>
        </p:blipFill>
        <p:spPr bwMode="auto">
          <a:xfrm>
            <a:off x="7631" y="1457087"/>
            <a:ext cx="6676460" cy="2243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4" name="Picture 6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8951" r="1800" b="73720"/>
          <a:stretch/>
        </p:blipFill>
        <p:spPr bwMode="auto">
          <a:xfrm>
            <a:off x="-27384" y="1143302"/>
            <a:ext cx="6856148" cy="3075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テキスト ボックス 7"/>
          <p:cNvSpPr txBox="1"/>
          <p:nvPr/>
        </p:nvSpPr>
        <p:spPr>
          <a:xfrm>
            <a:off x="-27384" y="0"/>
            <a:ext cx="688353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600" b="1" dirty="0" smtClean="0"/>
              <a:t>手順：　</a:t>
            </a:r>
            <a:r>
              <a:rPr lang="ja-JP" altLang="en-US" sz="1600" dirty="0" smtClean="0"/>
              <a:t> 決済新規取引から「 </a:t>
            </a:r>
            <a:r>
              <a:rPr lang="ja-JP" altLang="en-US" sz="1600" b="1" dirty="0" smtClean="0">
                <a:solidFill>
                  <a:srgbClr val="FF3399"/>
                </a:solidFill>
              </a:rPr>
              <a:t>本体決済情報</a:t>
            </a:r>
            <a:r>
              <a:rPr lang="ja-JP" altLang="en-US" sz="1600" dirty="0" smtClean="0"/>
              <a:t> 」を入れていく</a:t>
            </a:r>
            <a:endParaRPr lang="ja-JP" altLang="en-US" sz="1600" dirty="0"/>
          </a:p>
        </p:txBody>
      </p:sp>
      <p:sp>
        <p:nvSpPr>
          <p:cNvPr id="9" name="角丸四角形 8"/>
          <p:cNvSpPr/>
          <p:nvPr/>
        </p:nvSpPr>
        <p:spPr>
          <a:xfrm>
            <a:off x="3896064" y="2522354"/>
            <a:ext cx="2773296" cy="465470"/>
          </a:xfrm>
          <a:prstGeom prst="roundRect">
            <a:avLst/>
          </a:prstGeom>
          <a:noFill/>
          <a:ln>
            <a:solidFill>
              <a:srgbClr val="FF0000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1400" dirty="0" smtClean="0">
                <a:solidFill>
                  <a:srgbClr val="FF0000"/>
                </a:solidFill>
              </a:rPr>
              <a:t>SF</a:t>
            </a:r>
            <a:r>
              <a:rPr lang="ja-JP" altLang="en-US" sz="1400" dirty="0" smtClean="0">
                <a:solidFill>
                  <a:srgbClr val="FF0000"/>
                </a:solidFill>
              </a:rPr>
              <a:t>新納入</a:t>
            </a:r>
            <a:r>
              <a:rPr lang="ja-JP" altLang="en-US" sz="1400" dirty="0">
                <a:solidFill>
                  <a:srgbClr val="FF0000"/>
                </a:solidFill>
              </a:rPr>
              <a:t>商品</a:t>
            </a:r>
            <a:r>
              <a:rPr lang="en-US" altLang="ja-JP" sz="1400" dirty="0">
                <a:solidFill>
                  <a:srgbClr val="FF0000"/>
                </a:solidFill>
              </a:rPr>
              <a:t>ID</a:t>
            </a:r>
            <a:endParaRPr kumimoji="1" lang="ja-JP" altLang="en-US" sz="1400" dirty="0">
              <a:solidFill>
                <a:srgbClr val="FF0000"/>
              </a:solidFill>
            </a:endParaRPr>
          </a:p>
        </p:txBody>
      </p:sp>
      <p:sp>
        <p:nvSpPr>
          <p:cNvPr id="13" name="角丸四角形 12"/>
          <p:cNvSpPr/>
          <p:nvPr/>
        </p:nvSpPr>
        <p:spPr>
          <a:xfrm>
            <a:off x="3868679" y="3170426"/>
            <a:ext cx="2012892" cy="465470"/>
          </a:xfrm>
          <a:prstGeom prst="roundRect">
            <a:avLst/>
          </a:prstGeom>
          <a:noFill/>
          <a:ln>
            <a:solidFill>
              <a:srgbClr val="FF0000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400" dirty="0" smtClean="0">
                <a:solidFill>
                  <a:srgbClr val="FF0000"/>
                </a:solidFill>
              </a:rPr>
              <a:t>本体代金（総額）</a:t>
            </a:r>
            <a:endParaRPr kumimoji="1" lang="ja-JP" altLang="en-US" sz="1400" dirty="0">
              <a:solidFill>
                <a:srgbClr val="FF0000"/>
              </a:solidFill>
            </a:endParaRPr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6266989" y="2126378"/>
            <a:ext cx="417102" cy="369332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ja-JP" altLang="en-US" b="1" dirty="0" smtClean="0">
                <a:solidFill>
                  <a:srgbClr val="FF0000"/>
                </a:solidFill>
              </a:rPr>
              <a:t>⑤</a:t>
            </a:r>
            <a:endParaRPr kumimoji="1" lang="ja-JP" altLang="en-US" b="1" dirty="0">
              <a:solidFill>
                <a:srgbClr val="FF0000"/>
              </a:solidFill>
            </a:endParaRPr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5971369" y="3185064"/>
            <a:ext cx="417102" cy="369332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ja-JP" altLang="en-US" b="1" dirty="0" smtClean="0">
                <a:solidFill>
                  <a:srgbClr val="FF0000"/>
                </a:solidFill>
              </a:rPr>
              <a:t>⑥</a:t>
            </a:r>
            <a:endParaRPr kumimoji="1" lang="ja-JP" altLang="en-US" b="1" dirty="0">
              <a:solidFill>
                <a:srgbClr val="FF0000"/>
              </a:solidFill>
            </a:endParaRPr>
          </a:p>
        </p:txBody>
      </p:sp>
      <p:sp>
        <p:nvSpPr>
          <p:cNvPr id="18" name="角丸四角形 17"/>
          <p:cNvSpPr/>
          <p:nvPr/>
        </p:nvSpPr>
        <p:spPr>
          <a:xfrm>
            <a:off x="249875" y="7839380"/>
            <a:ext cx="5960052" cy="737804"/>
          </a:xfrm>
          <a:prstGeom prst="roundRect">
            <a:avLst/>
          </a:prstGeom>
          <a:noFill/>
          <a:ln>
            <a:solidFill>
              <a:srgbClr val="00B050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400" dirty="0" smtClean="0">
                <a:solidFill>
                  <a:schemeClr val="tx1"/>
                </a:solidFill>
              </a:rPr>
              <a:t>入力任意</a:t>
            </a:r>
            <a:endParaRPr kumimoji="1" lang="en-US" altLang="ja-JP" sz="1400" dirty="0" smtClean="0">
              <a:solidFill>
                <a:schemeClr val="tx1"/>
              </a:solidFill>
            </a:endParaRPr>
          </a:p>
          <a:p>
            <a:pPr algn="ctr"/>
            <a:r>
              <a:rPr kumimoji="1" lang="ja-JP" altLang="en-US" sz="1400" dirty="0" smtClean="0">
                <a:solidFill>
                  <a:schemeClr val="tx1"/>
                </a:solidFill>
              </a:rPr>
              <a:t>（支払期限を表示することができる）</a:t>
            </a:r>
            <a:endParaRPr kumimoji="1" lang="ja-JP" altLang="en-US" sz="1400" dirty="0">
              <a:solidFill>
                <a:schemeClr val="tx1"/>
              </a:solidFill>
            </a:endParaRPr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263" y="3635896"/>
            <a:ext cx="4972050" cy="20347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" name="角丸四角形 19"/>
          <p:cNvSpPr/>
          <p:nvPr/>
        </p:nvSpPr>
        <p:spPr>
          <a:xfrm>
            <a:off x="256828" y="3701051"/>
            <a:ext cx="5960052" cy="1969637"/>
          </a:xfrm>
          <a:prstGeom prst="roundRect">
            <a:avLst/>
          </a:prstGeom>
          <a:noFill/>
          <a:ln>
            <a:solidFill>
              <a:srgbClr val="00B050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400" dirty="0" smtClean="0">
                <a:solidFill>
                  <a:schemeClr val="tx1"/>
                </a:solidFill>
              </a:rPr>
              <a:t>入力任意</a:t>
            </a:r>
            <a:endParaRPr kumimoji="1" lang="en-US" altLang="ja-JP" sz="1400" dirty="0" smtClean="0">
              <a:solidFill>
                <a:schemeClr val="tx1"/>
              </a:solidFill>
            </a:endParaRPr>
          </a:p>
          <a:p>
            <a:pPr algn="ctr"/>
            <a:r>
              <a:rPr kumimoji="1" lang="ja-JP" altLang="en-US" sz="1400" dirty="0" smtClean="0">
                <a:solidFill>
                  <a:schemeClr val="tx1"/>
                </a:solidFill>
              </a:rPr>
              <a:t>（複数商材の場合はそれぞれの</a:t>
            </a:r>
            <a:r>
              <a:rPr kumimoji="1" lang="en-US" altLang="ja-JP" sz="1400" dirty="0" smtClean="0">
                <a:solidFill>
                  <a:schemeClr val="tx1"/>
                </a:solidFill>
              </a:rPr>
              <a:t>SFID</a:t>
            </a:r>
            <a:r>
              <a:rPr kumimoji="1" lang="ja-JP" altLang="en-US" sz="1400" dirty="0" smtClean="0">
                <a:solidFill>
                  <a:schemeClr val="tx1"/>
                </a:solidFill>
              </a:rPr>
              <a:t>）</a:t>
            </a:r>
            <a:endParaRPr kumimoji="1" lang="ja-JP" altLang="en-US" sz="1400" dirty="0">
              <a:solidFill>
                <a:schemeClr val="tx1"/>
              </a:solidFill>
            </a:endParaRPr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9565" r="14372" b="13056"/>
          <a:stretch/>
        </p:blipFill>
        <p:spPr bwMode="auto">
          <a:xfrm>
            <a:off x="260648" y="5890516"/>
            <a:ext cx="5919272" cy="6723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" name="角丸四角形 21"/>
          <p:cNvSpPr/>
          <p:nvPr/>
        </p:nvSpPr>
        <p:spPr>
          <a:xfrm>
            <a:off x="260648" y="5872792"/>
            <a:ext cx="5960052" cy="737804"/>
          </a:xfrm>
          <a:prstGeom prst="roundRect">
            <a:avLst/>
          </a:prstGeom>
          <a:noFill/>
          <a:ln w="76200">
            <a:solidFill>
              <a:srgbClr val="FF0000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400" dirty="0" smtClean="0">
                <a:solidFill>
                  <a:srgbClr val="FF0000"/>
                </a:solidFill>
              </a:rPr>
              <a:t>SF</a:t>
            </a:r>
            <a:r>
              <a:rPr lang="ja-JP" altLang="en-US" sz="1400" dirty="0">
                <a:solidFill>
                  <a:srgbClr val="FF0000"/>
                </a:solidFill>
              </a:rPr>
              <a:t>販売</a:t>
            </a:r>
            <a:r>
              <a:rPr lang="ja-JP" altLang="en-US" sz="1400" dirty="0" smtClean="0">
                <a:solidFill>
                  <a:srgbClr val="FF0000"/>
                </a:solidFill>
              </a:rPr>
              <a:t>商品名</a:t>
            </a:r>
            <a:endParaRPr kumimoji="1" lang="ja-JP" altLang="en-US" sz="1400" dirty="0">
              <a:solidFill>
                <a:srgbClr val="FF0000"/>
              </a:solidFill>
            </a:endParaRPr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6189294" y="5872792"/>
            <a:ext cx="417102" cy="369332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ja-JP" altLang="en-US" b="1" dirty="0">
                <a:solidFill>
                  <a:srgbClr val="FF0000"/>
                </a:solidFill>
              </a:rPr>
              <a:t>⑦</a:t>
            </a:r>
            <a:endParaRPr kumimoji="1" lang="ja-JP" altLang="en-US" b="1" dirty="0">
              <a:solidFill>
                <a:srgbClr val="FF0000"/>
              </a:solidFill>
            </a:endParaRPr>
          </a:p>
        </p:txBody>
      </p:sp>
      <p:pic>
        <p:nvPicPr>
          <p:cNvPr id="24" name="Picture 6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800" b="85506"/>
          <a:stretch/>
        </p:blipFill>
        <p:spPr bwMode="auto">
          <a:xfrm>
            <a:off x="7631" y="680026"/>
            <a:ext cx="6856148" cy="430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2822" b="7738"/>
          <a:stretch/>
        </p:blipFill>
        <p:spPr bwMode="auto">
          <a:xfrm>
            <a:off x="220772" y="6898628"/>
            <a:ext cx="5902529" cy="683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6" name="角丸四角形 25"/>
          <p:cNvSpPr/>
          <p:nvPr/>
        </p:nvSpPr>
        <p:spPr>
          <a:xfrm>
            <a:off x="272878" y="6798612"/>
            <a:ext cx="5960052" cy="783454"/>
          </a:xfrm>
          <a:prstGeom prst="roundRect">
            <a:avLst/>
          </a:prstGeom>
          <a:noFill/>
          <a:ln>
            <a:solidFill>
              <a:srgbClr val="00B050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400" dirty="0" smtClean="0">
                <a:solidFill>
                  <a:schemeClr val="tx1"/>
                </a:solidFill>
              </a:rPr>
              <a:t>入力任意</a:t>
            </a:r>
            <a:endParaRPr kumimoji="1" lang="en-US" altLang="ja-JP" sz="1400" dirty="0" smtClean="0">
              <a:solidFill>
                <a:schemeClr val="tx1"/>
              </a:solidFill>
            </a:endParaRPr>
          </a:p>
          <a:p>
            <a:pPr algn="ctr"/>
            <a:r>
              <a:rPr kumimoji="1" lang="ja-JP" altLang="en-US" sz="1400" dirty="0" smtClean="0">
                <a:solidFill>
                  <a:schemeClr val="tx1"/>
                </a:solidFill>
              </a:rPr>
              <a:t>（決済通知／営業ｱﾄﾞﾚｽなど）</a:t>
            </a:r>
            <a:endParaRPr kumimoji="1" lang="ja-JP" altLang="en-US" sz="1400" dirty="0">
              <a:solidFill>
                <a:schemeClr val="tx1"/>
              </a:solidFill>
            </a:endParaRPr>
          </a:p>
        </p:txBody>
      </p:sp>
      <p:sp>
        <p:nvSpPr>
          <p:cNvPr id="2" name="スライド番号プレースホルダー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A6E46-57AC-40AC-9267-1B2C5E4FBF17}" type="slidenum">
              <a:rPr kumimoji="1" lang="ja-JP" altLang="en-US" smtClean="0"/>
              <a:t>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310947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968" y="323528"/>
            <a:ext cx="6172200" cy="70465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角丸四角形 2"/>
          <p:cNvSpPr/>
          <p:nvPr/>
        </p:nvSpPr>
        <p:spPr>
          <a:xfrm>
            <a:off x="3789040" y="2627784"/>
            <a:ext cx="2592288" cy="465470"/>
          </a:xfrm>
          <a:prstGeom prst="roundRect">
            <a:avLst/>
          </a:prstGeom>
          <a:noFill/>
          <a:ln w="57150">
            <a:solidFill>
              <a:srgbClr val="FF0000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400" dirty="0" smtClean="0">
                <a:solidFill>
                  <a:srgbClr val="FF0000"/>
                </a:solidFill>
              </a:rPr>
              <a:t>お客様メールアドレス</a:t>
            </a:r>
            <a:endParaRPr kumimoji="1" lang="ja-JP" altLang="en-US" sz="1400" dirty="0">
              <a:solidFill>
                <a:srgbClr val="FF0000"/>
              </a:solidFill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6189294" y="2266892"/>
            <a:ext cx="417102" cy="369332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ja-JP" altLang="en-US" b="1" dirty="0" smtClean="0">
                <a:solidFill>
                  <a:srgbClr val="FF0000"/>
                </a:solidFill>
              </a:rPr>
              <a:t>⑧</a:t>
            </a:r>
            <a:endParaRPr kumimoji="1" lang="ja-JP" altLang="en-US" b="1" dirty="0">
              <a:solidFill>
                <a:srgbClr val="FF0000"/>
              </a:solidFill>
            </a:endParaRPr>
          </a:p>
        </p:txBody>
      </p:sp>
      <p:sp>
        <p:nvSpPr>
          <p:cNvPr id="6" name="角丸四角形 5"/>
          <p:cNvSpPr/>
          <p:nvPr/>
        </p:nvSpPr>
        <p:spPr>
          <a:xfrm>
            <a:off x="3501008" y="5652120"/>
            <a:ext cx="2592288" cy="465470"/>
          </a:xfrm>
          <a:prstGeom prst="roundRect">
            <a:avLst/>
          </a:prstGeom>
          <a:noFill/>
          <a:ln w="38100">
            <a:solidFill>
              <a:srgbClr val="FF0000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400" dirty="0" smtClean="0">
                <a:solidFill>
                  <a:srgbClr val="FF0000"/>
                </a:solidFill>
              </a:rPr>
              <a:t>お客様の名前</a:t>
            </a:r>
            <a:endParaRPr kumimoji="1" lang="ja-JP" altLang="en-US" sz="1400" dirty="0">
              <a:solidFill>
                <a:srgbClr val="FF0000"/>
              </a:solidFill>
            </a:endParaRP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6093296" y="5515523"/>
            <a:ext cx="417102" cy="369332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ja-JP" altLang="en-US" b="1" dirty="0">
                <a:solidFill>
                  <a:srgbClr val="FF0000"/>
                </a:solidFill>
              </a:rPr>
              <a:t>⑨</a:t>
            </a:r>
            <a:endParaRPr kumimoji="1" lang="ja-JP" altLang="en-US" b="1" dirty="0">
              <a:solidFill>
                <a:srgbClr val="FF0000"/>
              </a:solidFill>
            </a:endParaRPr>
          </a:p>
        </p:txBody>
      </p:sp>
      <p:cxnSp>
        <p:nvCxnSpPr>
          <p:cNvPr id="8" name="直線コネクタ 7"/>
          <p:cNvCxnSpPr/>
          <p:nvPr/>
        </p:nvCxnSpPr>
        <p:spPr>
          <a:xfrm>
            <a:off x="332656" y="6012160"/>
            <a:ext cx="936104" cy="0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2" name="スライド番号プレースホルダー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A6E46-57AC-40AC-9267-1B2C5E4FBF17}" type="slidenum">
              <a:rPr kumimoji="1" lang="ja-JP" altLang="en-US" smtClean="0"/>
              <a:t>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727152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/>
          <p:cNvSpPr/>
          <p:nvPr/>
        </p:nvSpPr>
        <p:spPr>
          <a:xfrm>
            <a:off x="-18200" y="1721"/>
            <a:ext cx="6876200" cy="12311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b="1" dirty="0"/>
              <a:t>お客様側に表示されるメール</a:t>
            </a:r>
          </a:p>
          <a:p>
            <a:endParaRPr lang="en-US" altLang="ja-JP" sz="1400" dirty="0" smtClean="0"/>
          </a:p>
          <a:p>
            <a:r>
              <a:rPr lang="ja-JP" altLang="en-US" sz="1400" dirty="0"/>
              <a:t>送信アドレス：</a:t>
            </a:r>
            <a:r>
              <a:rPr lang="en-US" altLang="ja-JP" sz="1400" dirty="0" smtClean="0"/>
              <a:t>l</a:t>
            </a:r>
            <a:r>
              <a:rPr lang="en-US" altLang="ja-JP" sz="1400" strike="sngStrike" dirty="0" smtClean="0"/>
              <a:t>ease-mlt@genova.co.jp</a:t>
            </a:r>
            <a:r>
              <a:rPr lang="ja-JP" altLang="en-US" sz="1400" dirty="0" smtClean="0"/>
              <a:t>　</a:t>
            </a:r>
            <a:r>
              <a:rPr lang="ja-JP" altLang="en-US" sz="1400" strike="sngStrike" dirty="0" smtClean="0"/>
              <a:t>業務部</a:t>
            </a:r>
            <a:r>
              <a:rPr lang="ja-JP" altLang="en-US" sz="1400" dirty="0" smtClean="0"/>
              <a:t>のアドレスに</a:t>
            </a:r>
            <a:r>
              <a:rPr lang="ja-JP" altLang="en-US" sz="1400" dirty="0" smtClean="0"/>
              <a:t>なってます</a:t>
            </a:r>
            <a:endParaRPr lang="en-US" altLang="ja-JP" sz="1400" dirty="0" smtClean="0"/>
          </a:p>
          <a:p>
            <a:r>
              <a:rPr lang="ja-JP" altLang="en-US" sz="1400" b="1" dirty="0" smtClean="0"/>
              <a:t>　　　　</a:t>
            </a:r>
            <a:r>
              <a:rPr lang="en-US" altLang="ja-JP" sz="1400" b="1" dirty="0" smtClean="0"/>
              <a:t>2025/4/14</a:t>
            </a:r>
            <a:r>
              <a:rPr lang="ja-JP" altLang="en-US" sz="1400" b="1" dirty="0" smtClean="0"/>
              <a:t>より</a:t>
            </a:r>
            <a:r>
              <a:rPr lang="en-US" altLang="ja-JP" sz="1400" b="1" dirty="0" smtClean="0"/>
              <a:t>PG</a:t>
            </a:r>
            <a:r>
              <a:rPr lang="ja-JP" altLang="en-US" sz="1400" b="1" dirty="0"/>
              <a:t>マルチペイメントサービス</a:t>
            </a:r>
            <a:r>
              <a:rPr lang="ja-JP" altLang="en-US" sz="1400" dirty="0"/>
              <a:t> </a:t>
            </a:r>
            <a:r>
              <a:rPr lang="en-US" altLang="ja-JP" sz="1400" dirty="0" smtClean="0"/>
              <a:t>&lt;</a:t>
            </a:r>
            <a:r>
              <a:rPr lang="en-US" altLang="ja-JP" sz="1400" dirty="0" smtClean="0">
                <a:solidFill>
                  <a:srgbClr val="FF0000"/>
                </a:solidFill>
              </a:rPr>
              <a:t>system@p01.mul-pay.com</a:t>
            </a:r>
            <a:r>
              <a:rPr lang="en-US" altLang="ja-JP" sz="1400" dirty="0" smtClean="0"/>
              <a:t>&gt;</a:t>
            </a:r>
            <a:r>
              <a:rPr lang="ja-JP" altLang="en-US" sz="1400" dirty="0" smtClean="0"/>
              <a:t>に変更</a:t>
            </a:r>
            <a:endParaRPr lang="en-US" altLang="ja-JP" sz="1400" dirty="0" smtClean="0"/>
          </a:p>
          <a:p>
            <a:r>
              <a:rPr lang="ja-JP" altLang="en-US" sz="1400" dirty="0" smtClean="0"/>
              <a:t>　　　　　　　　　　　　　　件名：</a:t>
            </a:r>
            <a:r>
              <a:rPr lang="ja-JP" altLang="en-US" sz="1400" dirty="0" smtClean="0">
                <a:solidFill>
                  <a:srgbClr val="FF0000"/>
                </a:solidFill>
              </a:rPr>
              <a:t>決済手続きのご案内</a:t>
            </a:r>
            <a:endParaRPr lang="ja-JP" altLang="en-US" sz="1400" dirty="0">
              <a:solidFill>
                <a:srgbClr val="FF0000"/>
              </a:solidFill>
            </a:endParaRPr>
          </a:p>
        </p:txBody>
      </p:sp>
      <p:sp>
        <p:nvSpPr>
          <p:cNvPr id="2" name="スライド番号プレースホルダー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A6E46-57AC-40AC-9267-1B2C5E4FBF17}" type="slidenum">
              <a:rPr kumimoji="1" lang="ja-JP" altLang="en-US" smtClean="0"/>
              <a:t>5</a:t>
            </a:fld>
            <a:endParaRPr kumimoji="1" lang="ja-JP" altLang="en-US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2950" y="1423988"/>
            <a:ext cx="5372100" cy="6296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4" name="直線コネクタ 3"/>
          <p:cNvCxnSpPr/>
          <p:nvPr/>
        </p:nvCxnSpPr>
        <p:spPr>
          <a:xfrm>
            <a:off x="4509120" y="2555776"/>
            <a:ext cx="1440160" cy="0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9" name="直線コネクタ 8"/>
          <p:cNvCxnSpPr/>
          <p:nvPr/>
        </p:nvCxnSpPr>
        <p:spPr>
          <a:xfrm>
            <a:off x="2348880" y="3203848"/>
            <a:ext cx="1584176" cy="0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081778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3" name="Picture 3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332"/>
          <a:stretch/>
        </p:blipFill>
        <p:spPr bwMode="auto">
          <a:xfrm>
            <a:off x="764704" y="107504"/>
            <a:ext cx="5976664" cy="4608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4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6632" y="2772916"/>
            <a:ext cx="2619375" cy="158306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cxnSp>
        <p:nvCxnSpPr>
          <p:cNvPr id="3" name="直線矢印コネクタ 2"/>
          <p:cNvCxnSpPr/>
          <p:nvPr/>
        </p:nvCxnSpPr>
        <p:spPr>
          <a:xfrm flipH="1">
            <a:off x="1520788" y="1835696"/>
            <a:ext cx="126013" cy="31392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テキスト ボックス 3"/>
          <p:cNvSpPr txBox="1"/>
          <p:nvPr/>
        </p:nvSpPr>
        <p:spPr>
          <a:xfrm>
            <a:off x="116632" y="2149623"/>
            <a:ext cx="280831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200" dirty="0" smtClean="0"/>
              <a:t>※</a:t>
            </a:r>
            <a:r>
              <a:rPr kumimoji="1" lang="ja-JP" altLang="en-US" sz="1200" dirty="0" smtClean="0"/>
              <a:t>お客様側で</a:t>
            </a:r>
            <a:r>
              <a:rPr lang="ja-JP" altLang="en-US" sz="1200" dirty="0" smtClean="0"/>
              <a:t>詳細を表示を押すと</a:t>
            </a:r>
            <a:endParaRPr lang="en-US" altLang="ja-JP" sz="1200" dirty="0" smtClean="0"/>
          </a:p>
          <a:p>
            <a:r>
              <a:rPr lang="ja-JP" altLang="en-US" sz="1200" dirty="0" smtClean="0"/>
              <a:t>下記の内容が表示されます</a:t>
            </a:r>
            <a:endParaRPr kumimoji="1" lang="ja-JP" altLang="en-US" sz="1200" dirty="0"/>
          </a:p>
        </p:txBody>
      </p:sp>
      <p:pic>
        <p:nvPicPr>
          <p:cNvPr id="5126" name="Picture 6" descr="C:\Users\k-hashimoto\Desktop\図1.png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851"/>
          <a:stretch/>
        </p:blipFill>
        <p:spPr bwMode="auto">
          <a:xfrm>
            <a:off x="1" y="5076056"/>
            <a:ext cx="3279648" cy="30845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7" name="Picture 7"/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570"/>
          <a:stretch/>
        </p:blipFill>
        <p:spPr bwMode="auto">
          <a:xfrm>
            <a:off x="3662553" y="5177713"/>
            <a:ext cx="3150823" cy="3218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右矢印 9"/>
          <p:cNvSpPr/>
          <p:nvPr/>
        </p:nvSpPr>
        <p:spPr>
          <a:xfrm>
            <a:off x="3429000" y="6156176"/>
            <a:ext cx="269565" cy="36004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" name="正方形/長方形 16"/>
          <p:cNvSpPr/>
          <p:nvPr/>
        </p:nvSpPr>
        <p:spPr>
          <a:xfrm>
            <a:off x="-18200" y="1721"/>
            <a:ext cx="68762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b="1" dirty="0"/>
              <a:t>お客様側に表示</a:t>
            </a:r>
            <a:r>
              <a:rPr lang="ja-JP" altLang="en-US" b="1" dirty="0" smtClean="0"/>
              <a:t>される画面</a:t>
            </a:r>
            <a:endParaRPr lang="ja-JP" altLang="en-US" b="1" dirty="0"/>
          </a:p>
        </p:txBody>
      </p:sp>
      <p:sp>
        <p:nvSpPr>
          <p:cNvPr id="18" name="正方形/長方形 17"/>
          <p:cNvSpPr/>
          <p:nvPr/>
        </p:nvSpPr>
        <p:spPr>
          <a:xfrm>
            <a:off x="0" y="4690402"/>
            <a:ext cx="306896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b="1" dirty="0" smtClean="0"/>
              <a:t>カード情報入力完了画面</a:t>
            </a:r>
            <a:endParaRPr lang="ja-JP" altLang="en-US" b="1" dirty="0"/>
          </a:p>
        </p:txBody>
      </p:sp>
      <p:sp>
        <p:nvSpPr>
          <p:cNvPr id="19" name="正方形/長方形 18"/>
          <p:cNvSpPr/>
          <p:nvPr/>
        </p:nvSpPr>
        <p:spPr>
          <a:xfrm>
            <a:off x="3717032" y="4690402"/>
            <a:ext cx="306896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b="1" dirty="0" smtClean="0"/>
              <a:t>カード決済完了画面</a:t>
            </a:r>
            <a:endParaRPr lang="ja-JP" altLang="en-US" b="1" dirty="0"/>
          </a:p>
        </p:txBody>
      </p:sp>
      <p:sp>
        <p:nvSpPr>
          <p:cNvPr id="2" name="スライド番号プレースホルダー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A6E46-57AC-40AC-9267-1B2C5E4FBF17}" type="slidenum">
              <a:rPr kumimoji="1" lang="ja-JP" altLang="en-US" smtClean="0"/>
              <a:t>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615680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2655" y="1259632"/>
            <a:ext cx="6282565" cy="75608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正方形/長方形 1"/>
          <p:cNvSpPr/>
          <p:nvPr/>
        </p:nvSpPr>
        <p:spPr>
          <a:xfrm>
            <a:off x="-31992" y="-2756"/>
            <a:ext cx="6889992" cy="11387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b="1" dirty="0"/>
              <a:t>カード決済後、お客様側に届く決済お礼メール</a:t>
            </a:r>
          </a:p>
          <a:p>
            <a:endParaRPr lang="en-US" altLang="ja-JP" dirty="0" smtClean="0"/>
          </a:p>
          <a:p>
            <a:r>
              <a:rPr lang="ja-JP" altLang="en-US" sz="1600" dirty="0" smtClean="0"/>
              <a:t>送信</a:t>
            </a:r>
            <a:r>
              <a:rPr lang="ja-JP" altLang="en-US" sz="1600" dirty="0"/>
              <a:t>アドレス：</a:t>
            </a:r>
            <a:r>
              <a:rPr lang="en-US" altLang="ja-JP" sz="1600" strike="sngStrike" dirty="0" smtClean="0"/>
              <a:t>lease-mlt@genova.co.jp</a:t>
            </a:r>
            <a:r>
              <a:rPr lang="ja-JP" altLang="en-US" sz="1600" strike="sngStrike" dirty="0" smtClean="0"/>
              <a:t>　</a:t>
            </a:r>
            <a:r>
              <a:rPr lang="ja-JP" altLang="en-US" sz="1600" strike="sngStrike" dirty="0"/>
              <a:t>業務部の</a:t>
            </a:r>
            <a:r>
              <a:rPr lang="ja-JP" altLang="en-US" sz="1600" dirty="0"/>
              <a:t>アドレスに</a:t>
            </a:r>
            <a:r>
              <a:rPr lang="ja-JP" altLang="en-US" sz="1600" dirty="0" smtClean="0"/>
              <a:t>なってます</a:t>
            </a:r>
            <a:endParaRPr lang="en-US" altLang="ja-JP" sz="1600" dirty="0" smtClean="0"/>
          </a:p>
          <a:p>
            <a:r>
              <a:rPr lang="ja-JP" altLang="en-US" sz="1600" b="1" dirty="0"/>
              <a:t>　</a:t>
            </a:r>
            <a:r>
              <a:rPr lang="ja-JP" altLang="en-US" sz="1600" b="1" dirty="0" smtClean="0"/>
              <a:t>　　　　　　</a:t>
            </a:r>
            <a:r>
              <a:rPr lang="en-US" altLang="ja-JP" sz="1100" b="1" dirty="0" smtClean="0"/>
              <a:t>2025/4/14</a:t>
            </a:r>
            <a:r>
              <a:rPr lang="ja-JP" altLang="en-US" sz="1100" b="1" dirty="0"/>
              <a:t>より</a:t>
            </a:r>
            <a:r>
              <a:rPr lang="en-US" altLang="ja-JP" sz="1100" b="1" dirty="0"/>
              <a:t>PG</a:t>
            </a:r>
            <a:r>
              <a:rPr lang="ja-JP" altLang="en-US" sz="1100" b="1" dirty="0"/>
              <a:t>マルチペイメントサービス</a:t>
            </a:r>
            <a:r>
              <a:rPr lang="ja-JP" altLang="en-US" sz="1100" dirty="0"/>
              <a:t> </a:t>
            </a:r>
            <a:r>
              <a:rPr lang="en-US" altLang="ja-JP" sz="1100" dirty="0"/>
              <a:t>&lt;</a:t>
            </a:r>
            <a:r>
              <a:rPr lang="en-US" altLang="ja-JP" sz="1100" dirty="0">
                <a:solidFill>
                  <a:srgbClr val="FF0000"/>
                </a:solidFill>
              </a:rPr>
              <a:t>system@p01.mul-pay.com</a:t>
            </a:r>
            <a:r>
              <a:rPr lang="en-US" altLang="ja-JP" sz="1100" dirty="0"/>
              <a:t>&gt;</a:t>
            </a:r>
            <a:r>
              <a:rPr lang="ja-JP" altLang="en-US" sz="1100" dirty="0"/>
              <a:t>に</a:t>
            </a:r>
            <a:r>
              <a:rPr lang="ja-JP" altLang="en-US" sz="1100" dirty="0" smtClean="0"/>
              <a:t>変更</a:t>
            </a:r>
            <a:endParaRPr lang="en-US" altLang="ja-JP" sz="1600" dirty="0"/>
          </a:p>
        </p:txBody>
      </p:sp>
      <p:sp>
        <p:nvSpPr>
          <p:cNvPr id="3" name="スライド番号プレースホルダー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A6E46-57AC-40AC-9267-1B2C5E4FBF17}" type="slidenum">
              <a:rPr kumimoji="1" lang="ja-JP" altLang="en-US" smtClean="0"/>
              <a:t>7</a:t>
            </a:fld>
            <a:endParaRPr kumimoji="1"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1268760" y="1835696"/>
            <a:ext cx="3816424" cy="36933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56085393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290</TotalTime>
  <Words>166</Words>
  <Application>Microsoft Office PowerPoint</Application>
  <PresentationFormat>画面に合わせる (4:3)</PresentationFormat>
  <Paragraphs>54</Paragraphs>
  <Slides>7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7</vt:i4>
      </vt:variant>
    </vt:vector>
  </HeadingPairs>
  <TitlesOfParts>
    <vt:vector size="8" baseType="lpstr">
      <vt:lpstr>Office ​​テーマ</vt:lpstr>
      <vt:lpstr>本体代金の メールリンク送信の手順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橋本　圭太</dc:creator>
  <cp:lastModifiedBy>橋本　圭太</cp:lastModifiedBy>
  <cp:revision>46</cp:revision>
  <dcterms:created xsi:type="dcterms:W3CDTF">2025-01-29T00:20:48Z</dcterms:created>
  <dcterms:modified xsi:type="dcterms:W3CDTF">2025-04-14T07:36:13Z</dcterms:modified>
</cp:coreProperties>
</file>